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1" r:id="rId1"/>
  </p:sldMasterIdLst>
  <p:notesMasterIdLst>
    <p:notesMasterId r:id="rId33"/>
  </p:notesMasterIdLst>
  <p:sldIdLst>
    <p:sldId id="256" r:id="rId2"/>
    <p:sldId id="260" r:id="rId3"/>
    <p:sldId id="303" r:id="rId4"/>
    <p:sldId id="301" r:id="rId5"/>
    <p:sldId id="284" r:id="rId6"/>
    <p:sldId id="273" r:id="rId7"/>
    <p:sldId id="279" r:id="rId8"/>
    <p:sldId id="262" r:id="rId9"/>
    <p:sldId id="283" r:id="rId10"/>
    <p:sldId id="282" r:id="rId11"/>
    <p:sldId id="286" r:id="rId12"/>
    <p:sldId id="299" r:id="rId13"/>
    <p:sldId id="300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63" r:id="rId27"/>
    <p:sldId id="281" r:id="rId28"/>
    <p:sldId id="268" r:id="rId29"/>
    <p:sldId id="267" r:id="rId30"/>
    <p:sldId id="269" r:id="rId31"/>
    <p:sldId id="30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A583"/>
    <a:srgbClr val="F5B94D"/>
    <a:srgbClr val="F4B23A"/>
    <a:srgbClr val="F1A00F"/>
    <a:srgbClr val="FFFF81"/>
    <a:srgbClr val="F3AE31"/>
    <a:srgbClr val="FF9933"/>
    <a:srgbClr val="F3DA7D"/>
    <a:srgbClr val="E8BE6A"/>
    <a:srgbClr val="F19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>
      <p:cViewPr varScale="1">
        <p:scale>
          <a:sx n="120" d="100"/>
          <a:sy n="120" d="100"/>
        </p:scale>
        <p:origin x="120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1479A-12C6-47C5-A97A-C6D1C2B9FC9D}" type="datetimeFigureOut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E2CEF-D59A-4552-9600-1E351DAF09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6615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88BC8-95F1-4E0B-94E6-9FA97EECEFF8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647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581C5-A74C-460E-8BEE-8F567F37541D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8198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10ED-1935-4931-AB06-734908E1FA4F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542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52EF9-1A09-4C68-B7A4-6FC266A73E18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012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BF0E8-9579-495F-92B5-3D5EBEE135DE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03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9995C-D698-483F-B4E8-0D69D2576B92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1874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BE32-2778-4FBC-BED5-429154D0510D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573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BB34-62DA-412C-B33C-11F9E81D5A71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028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B3BFA-6977-4390-9115-02F5B563DF4C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87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FD21D13-CED5-4036-B3B4-716AB47F653B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082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897D-CCA5-44F8-BA14-6A59AA943FB5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9209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19CA91E-30D9-4B48-868E-7E1D150B08D7}" type="datetime1">
              <a:rPr lang="zh-TW" altLang="en-US" smtClean="0"/>
              <a:t>2019/11/26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193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pNFv3Pxd6E" TargetMode="External"/><Relationship Id="rId2" Type="http://schemas.openxmlformats.org/officeDocument/2006/relationships/hyperlink" Target="http://www.mofang.com.tw/unity/?refreshcached=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VMx-_-jSYpQ&amp;t=503s" TargetMode="External"/><Relationship Id="rId4" Type="http://schemas.openxmlformats.org/officeDocument/2006/relationships/hyperlink" Target="https://www.youtube.com/watch?v=zNVjukL6cHM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10148"/>
          </a:xfrm>
        </p:spPr>
        <p:txBody>
          <a:bodyPr>
            <a:noAutofit/>
          </a:bodyPr>
          <a:lstStyle/>
          <a:p>
            <a:r>
              <a:rPr lang="zh-TW" altLang="en-US" sz="35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靜宜大學資訊工程學系</a:t>
            </a:r>
            <a:r>
              <a:rPr lang="en-US" altLang="zh-TW" sz="3500" b="1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35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35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107</a:t>
            </a:r>
            <a:r>
              <a:rPr lang="zh-TW" altLang="en-US" sz="35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學年度專題製作初期報告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700808"/>
            <a:ext cx="8208912" cy="4248472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en-US" altLang="zh-TW" sz="5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VR</a:t>
            </a:r>
            <a:r>
              <a:rPr lang="zh-TW" altLang="en-US" sz="5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</a:t>
            </a:r>
            <a:r>
              <a:rPr lang="en-US" altLang="zh-TW" sz="5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5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傳奇射手</a:t>
            </a:r>
            <a:endParaRPr lang="en-US" altLang="zh-TW" sz="5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r>
              <a:rPr lang="zh-TW" altLang="en-US" sz="5000" dirty="0">
                <a:latin typeface="標楷體" panose="03000509000000000000" pitchFamily="65" charset="-120"/>
                <a:ea typeface="標楷體" panose="03000509000000000000" pitchFamily="65" charset="-120"/>
              </a:rPr>
              <a:t>指導老師  謝孟諺   </a:t>
            </a:r>
            <a:endParaRPr lang="en-US" altLang="zh-TW" sz="5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endParaRPr lang="en-US" altLang="zh-TW" sz="5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 algn="ctr">
              <a:buNone/>
            </a:pPr>
            <a:r>
              <a:rPr lang="zh-TW" altLang="en-US" sz="5000" dirty="0">
                <a:latin typeface="標楷體" panose="03000509000000000000" pitchFamily="65" charset="-120"/>
                <a:ea typeface="標楷體" panose="03000509000000000000" pitchFamily="65" charset="-120"/>
              </a:rPr>
              <a:t>組長</a:t>
            </a:r>
            <a:r>
              <a:rPr lang="en-US" altLang="zh-TW" sz="5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5000" dirty="0">
                <a:latin typeface="標楷體" panose="03000509000000000000" pitchFamily="65" charset="-120"/>
                <a:ea typeface="標楷體" panose="03000509000000000000" pitchFamily="65" charset="-120"/>
              </a:rPr>
              <a:t>李佳韋</a:t>
            </a:r>
            <a:r>
              <a:rPr lang="en-US" altLang="zh-TW" sz="5000" dirty="0">
                <a:latin typeface="標楷體" panose="03000509000000000000" pitchFamily="65" charset="-120"/>
                <a:ea typeface="標楷體" panose="03000509000000000000" pitchFamily="65" charset="-120"/>
              </a:rPr>
              <a:t>410528339</a:t>
            </a:r>
          </a:p>
          <a:p>
            <a:pPr marL="0" indent="0" algn="ctr">
              <a:buNone/>
            </a:pPr>
            <a:r>
              <a:rPr lang="zh-TW" altLang="en-US" sz="5000" dirty="0"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en-US" altLang="zh-TW" sz="5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5000" dirty="0">
                <a:latin typeface="標楷體" panose="03000509000000000000" pitchFamily="65" charset="-120"/>
                <a:ea typeface="標楷體" panose="03000509000000000000" pitchFamily="65" charset="-120"/>
              </a:rPr>
              <a:t>郭家豪</a:t>
            </a:r>
            <a:r>
              <a:rPr lang="en-US" altLang="zh-TW" sz="5000" dirty="0">
                <a:latin typeface="標楷體" panose="03000509000000000000" pitchFamily="65" charset="-120"/>
                <a:ea typeface="標楷體" panose="03000509000000000000" pitchFamily="65" charset="-120"/>
              </a:rPr>
              <a:t>410516471</a:t>
            </a:r>
          </a:p>
          <a:p>
            <a:pPr marL="0" indent="0" algn="ctr">
              <a:buNone/>
            </a:pPr>
            <a:r>
              <a:rPr lang="zh-TW" altLang="en-US" sz="5000" dirty="0">
                <a:latin typeface="標楷體" panose="03000509000000000000" pitchFamily="65" charset="-120"/>
                <a:ea typeface="標楷體" panose="03000509000000000000" pitchFamily="65" charset="-120"/>
              </a:rPr>
              <a:t>     何政緯</a:t>
            </a:r>
            <a:r>
              <a:rPr lang="en-US" altLang="zh-TW" sz="5000" dirty="0">
                <a:latin typeface="標楷體" panose="03000509000000000000" pitchFamily="65" charset="-120"/>
                <a:ea typeface="標楷體" panose="03000509000000000000" pitchFamily="65" charset="-120"/>
              </a:rPr>
              <a:t>410503973</a:t>
            </a:r>
          </a:p>
          <a:p>
            <a:pPr marL="0" indent="0" algn="ctr">
              <a:buNone/>
            </a:pPr>
            <a:r>
              <a:rPr lang="zh-TW" altLang="en-US" sz="5000" dirty="0">
                <a:latin typeface="標楷體" panose="03000509000000000000" pitchFamily="65" charset="-120"/>
                <a:ea typeface="標楷體" panose="03000509000000000000" pitchFamily="65" charset="-120"/>
              </a:rPr>
              <a:t>     童柏儒</a:t>
            </a:r>
            <a:r>
              <a:rPr lang="en-US" altLang="zh-TW" sz="5000" dirty="0">
                <a:latin typeface="標楷體" panose="03000509000000000000" pitchFamily="65" charset="-120"/>
                <a:ea typeface="標楷體" panose="03000509000000000000" pitchFamily="65" charset="-120"/>
              </a:rPr>
              <a:t>410528258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3075B80-4EED-4DFA-8360-9C0E86206870}"/>
              </a:ext>
            </a:extLst>
          </p:cNvPr>
          <p:cNvSpPr txBox="1"/>
          <p:nvPr/>
        </p:nvSpPr>
        <p:spPr>
          <a:xfrm>
            <a:off x="6372200" y="5949280"/>
            <a:ext cx="378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中華民國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108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 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月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7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日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1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5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838139"/>
          </a:xfrm>
        </p:spPr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操作畫面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159463"/>
            <a:ext cx="2372056" cy="342977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077645" y="2996951"/>
            <a:ext cx="12960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700" dirty="0"/>
              <a:t>左手把</a:t>
            </a:r>
            <a:r>
              <a:rPr lang="en-US" altLang="zh-TW" sz="2700" dirty="0"/>
              <a:t>:</a:t>
            </a:r>
          </a:p>
          <a:p>
            <a:r>
              <a:rPr lang="zh-TW" altLang="en-US" sz="2100" dirty="0"/>
              <a:t>血條</a:t>
            </a:r>
            <a:endParaRPr lang="en-US" altLang="zh-TW" sz="2100" dirty="0"/>
          </a:p>
          <a:p>
            <a:r>
              <a:rPr lang="zh-TW" altLang="en-US" sz="2100" dirty="0" smtClean="0"/>
              <a:t>分數</a:t>
            </a:r>
            <a:endParaRPr lang="en-US" altLang="zh-TW" sz="2100" dirty="0" smtClean="0"/>
          </a:p>
          <a:p>
            <a:r>
              <a:rPr lang="zh-TW" altLang="en-US" sz="2100" dirty="0" smtClean="0"/>
              <a:t>移動</a:t>
            </a:r>
            <a:endParaRPr lang="zh-TW" altLang="en-US" sz="21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149" y="3805069"/>
            <a:ext cx="3875714" cy="156317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181149" y="2996952"/>
            <a:ext cx="1296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700" dirty="0"/>
              <a:t>右手把</a:t>
            </a:r>
            <a:r>
              <a:rPr lang="en-US" altLang="zh-TW" sz="2700" dirty="0"/>
              <a:t>:</a:t>
            </a:r>
          </a:p>
          <a:p>
            <a:r>
              <a:rPr lang="zh-TW" altLang="en-US" sz="2100" dirty="0"/>
              <a:t>開槍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10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68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01" y="1280735"/>
            <a:ext cx="1800169" cy="168784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121070" y="1280735"/>
            <a:ext cx="17029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/>
              <a:t>搖擺兔</a:t>
            </a:r>
            <a:endParaRPr lang="en-US" altLang="zh-TW" sz="2000" b="1" dirty="0" smtClean="0"/>
          </a:p>
          <a:p>
            <a:r>
              <a:rPr lang="zh-TW" altLang="en-US" sz="2000" dirty="0" smtClean="0"/>
              <a:t>血</a:t>
            </a:r>
            <a:r>
              <a:rPr lang="zh-TW" altLang="en-US" sz="2000" dirty="0"/>
              <a:t>量</a:t>
            </a:r>
            <a:r>
              <a:rPr lang="en-US" altLang="zh-TW" sz="2000" dirty="0"/>
              <a:t>:100</a:t>
            </a:r>
          </a:p>
          <a:p>
            <a:r>
              <a:rPr lang="zh-TW" altLang="en-US" sz="2000" dirty="0"/>
              <a:t>攻擊</a:t>
            </a:r>
            <a:r>
              <a:rPr lang="en-US" altLang="zh-TW" sz="2000" dirty="0"/>
              <a:t>:10</a:t>
            </a:r>
          </a:p>
          <a:p>
            <a:r>
              <a:rPr lang="zh-TW" altLang="en-US" sz="2000" dirty="0"/>
              <a:t>速度</a:t>
            </a:r>
            <a:r>
              <a:rPr lang="en-US" altLang="zh-TW" sz="2000" dirty="0"/>
              <a:t>:3.5</a:t>
            </a:r>
          </a:p>
          <a:p>
            <a:r>
              <a:rPr lang="zh-TW" altLang="en-US" sz="2000" dirty="0"/>
              <a:t>分數</a:t>
            </a:r>
            <a:r>
              <a:rPr lang="en-US" altLang="zh-TW" sz="2000" dirty="0"/>
              <a:t>:10</a:t>
            </a:r>
            <a:endParaRPr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01" y="3558023"/>
            <a:ext cx="1800169" cy="173022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121070" y="3558023"/>
            <a:ext cx="12708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/>
              <a:t>標靶熊</a:t>
            </a:r>
            <a:endParaRPr lang="en-US" altLang="zh-TW" sz="2000" b="1" dirty="0" smtClean="0"/>
          </a:p>
          <a:p>
            <a:r>
              <a:rPr lang="zh-TW" altLang="en-US" sz="2000" dirty="0" smtClean="0"/>
              <a:t>血</a:t>
            </a:r>
            <a:r>
              <a:rPr lang="zh-TW" altLang="en-US" sz="2000" dirty="0"/>
              <a:t>量</a:t>
            </a:r>
            <a:r>
              <a:rPr lang="en-US" altLang="zh-TW" sz="2000" dirty="0"/>
              <a:t>:140</a:t>
            </a:r>
          </a:p>
          <a:p>
            <a:r>
              <a:rPr lang="zh-TW" altLang="en-US" sz="2000" dirty="0"/>
              <a:t>攻擊</a:t>
            </a:r>
            <a:r>
              <a:rPr lang="en-US" altLang="zh-TW" sz="2000" dirty="0"/>
              <a:t>:15</a:t>
            </a:r>
          </a:p>
          <a:p>
            <a:r>
              <a:rPr lang="zh-TW" altLang="en-US" sz="2000" dirty="0"/>
              <a:t>速度</a:t>
            </a:r>
            <a:r>
              <a:rPr lang="en-US" altLang="zh-TW" sz="2000" dirty="0"/>
              <a:t>:3</a:t>
            </a:r>
          </a:p>
          <a:p>
            <a:r>
              <a:rPr lang="zh-TW" altLang="en-US" sz="2000" dirty="0"/>
              <a:t>分數</a:t>
            </a:r>
            <a:r>
              <a:rPr lang="en-US" altLang="zh-TW" sz="2000" dirty="0"/>
              <a:t>:10</a:t>
            </a:r>
            <a:endParaRPr lang="zh-TW" altLang="en-US" sz="2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39" y="1268760"/>
            <a:ext cx="1800169" cy="2166288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721407" y="1219598"/>
            <a:ext cx="18001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/>
              <a:t>無腳大象</a:t>
            </a:r>
            <a:endParaRPr lang="en-US" altLang="zh-TW" sz="2000" b="1" dirty="0" smtClean="0"/>
          </a:p>
          <a:p>
            <a:r>
              <a:rPr lang="zh-TW" altLang="en-US" sz="2000" dirty="0" smtClean="0"/>
              <a:t>血</a:t>
            </a:r>
            <a:r>
              <a:rPr lang="zh-TW" altLang="en-US" sz="2000" dirty="0"/>
              <a:t>量</a:t>
            </a:r>
            <a:r>
              <a:rPr lang="en-US" altLang="zh-TW" sz="2000" dirty="0"/>
              <a:t>:200</a:t>
            </a:r>
          </a:p>
          <a:p>
            <a:r>
              <a:rPr lang="zh-TW" altLang="en-US" sz="2000" dirty="0"/>
              <a:t>攻擊</a:t>
            </a:r>
            <a:r>
              <a:rPr lang="en-US" altLang="zh-TW" sz="2000" dirty="0"/>
              <a:t>:30</a:t>
            </a:r>
          </a:p>
          <a:p>
            <a:r>
              <a:rPr lang="zh-TW" altLang="en-US" sz="2000" dirty="0"/>
              <a:t>速度</a:t>
            </a:r>
            <a:r>
              <a:rPr lang="en-US" altLang="zh-TW" sz="2000" dirty="0"/>
              <a:t>:2</a:t>
            </a:r>
          </a:p>
          <a:p>
            <a:r>
              <a:rPr lang="zh-TW" altLang="en-US" sz="2000" dirty="0"/>
              <a:t>分數</a:t>
            </a:r>
            <a:r>
              <a:rPr lang="en-US" altLang="zh-TW" sz="2000" dirty="0"/>
              <a:t>:50</a:t>
            </a:r>
            <a:endParaRPr lang="zh-TW" altLang="en-US" sz="2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39" y="3558023"/>
            <a:ext cx="932661" cy="178114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5853900" y="3558023"/>
            <a:ext cx="16734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/>
              <a:t>苦力怕</a:t>
            </a:r>
            <a:endParaRPr lang="en-US" altLang="zh-TW" sz="2000" b="1" dirty="0" smtClean="0"/>
          </a:p>
          <a:p>
            <a:r>
              <a:rPr lang="zh-TW" altLang="en-US" sz="2000" dirty="0" smtClean="0"/>
              <a:t>血</a:t>
            </a:r>
            <a:r>
              <a:rPr lang="zh-TW" altLang="en-US" sz="2000" dirty="0"/>
              <a:t>量</a:t>
            </a:r>
            <a:r>
              <a:rPr lang="en-US" altLang="zh-TW" sz="2000" dirty="0"/>
              <a:t>:20</a:t>
            </a:r>
          </a:p>
          <a:p>
            <a:r>
              <a:rPr lang="zh-TW" altLang="en-US" sz="2000" dirty="0"/>
              <a:t>攻擊</a:t>
            </a:r>
            <a:r>
              <a:rPr lang="en-US" altLang="zh-TW" sz="2000" dirty="0"/>
              <a:t>:5</a:t>
            </a:r>
          </a:p>
          <a:p>
            <a:r>
              <a:rPr lang="zh-TW" altLang="en-US" sz="2000" dirty="0"/>
              <a:t>速度</a:t>
            </a:r>
            <a:r>
              <a:rPr lang="en-US" altLang="zh-TW" sz="2000" dirty="0"/>
              <a:t>:4</a:t>
            </a:r>
          </a:p>
          <a:p>
            <a:r>
              <a:rPr lang="zh-TW" altLang="en-US" sz="2000" dirty="0"/>
              <a:t>分數</a:t>
            </a:r>
            <a:r>
              <a:rPr lang="en-US" altLang="zh-TW" sz="2000" dirty="0"/>
              <a:t>:5</a:t>
            </a:r>
            <a:endParaRPr lang="zh-TW" altLang="en-US" sz="2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72767" y="325947"/>
            <a:ext cx="4248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/>
              <a:t>怪物介紹</a:t>
            </a:r>
            <a:endParaRPr lang="zh-TW" altLang="en-US" sz="3000" b="1" dirty="0"/>
          </a:p>
        </p:txBody>
      </p:sp>
      <p:sp>
        <p:nvSpPr>
          <p:cNvPr id="11" name="投影片編號版面配置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11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12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707904" y="116632"/>
            <a:ext cx="1872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/>
              <a:t>怪物模組</a:t>
            </a:r>
            <a:endParaRPr lang="zh-TW" altLang="en-US" sz="3000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9F6CF0-4D11-4367-90FA-2CE3F4551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52736"/>
            <a:ext cx="7077723" cy="500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9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13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97EA88-1A32-4616-A926-1E1AC748A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37" y="980728"/>
            <a:ext cx="7572726" cy="464968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71600" y="121215"/>
            <a:ext cx="4248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 smtClean="0"/>
              <a:t>綁定骨架及建立動作</a:t>
            </a:r>
            <a:endParaRPr lang="zh-TW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17038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0" y="1412776"/>
            <a:ext cx="1503368" cy="140401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836818" y="1412776"/>
            <a:ext cx="1295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小貓</a:t>
            </a:r>
            <a:endParaRPr lang="en-US" altLang="zh-TW" sz="2000" dirty="0" smtClean="0"/>
          </a:p>
          <a:p>
            <a:r>
              <a:rPr lang="zh-TW" altLang="en-US" sz="2000" dirty="0" smtClean="0"/>
              <a:t>血</a:t>
            </a:r>
            <a:r>
              <a:rPr lang="zh-TW" altLang="en-US" sz="2000" dirty="0"/>
              <a:t>量</a:t>
            </a:r>
            <a:r>
              <a:rPr lang="en-US" altLang="zh-TW" sz="2000" dirty="0"/>
              <a:t>:50</a:t>
            </a:r>
          </a:p>
          <a:p>
            <a:r>
              <a:rPr lang="zh-TW" altLang="en-US" sz="2000" dirty="0"/>
              <a:t>速度</a:t>
            </a:r>
            <a:r>
              <a:rPr lang="en-US" altLang="zh-TW" sz="2000" dirty="0"/>
              <a:t>:3</a:t>
            </a:r>
            <a:endParaRPr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997" y="1412775"/>
            <a:ext cx="1335527" cy="140401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16016" y="1412776"/>
            <a:ext cx="1451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小</a:t>
            </a:r>
            <a:r>
              <a:rPr lang="zh-TW" altLang="en-US" sz="2000" dirty="0" smtClean="0"/>
              <a:t>狗</a:t>
            </a:r>
            <a:endParaRPr lang="en-US" altLang="zh-TW" sz="2000" dirty="0" smtClean="0"/>
          </a:p>
          <a:p>
            <a:r>
              <a:rPr lang="zh-TW" altLang="en-US" sz="2000" dirty="0" smtClean="0"/>
              <a:t>血</a:t>
            </a:r>
            <a:r>
              <a:rPr lang="zh-TW" altLang="en-US" sz="2000" dirty="0"/>
              <a:t>量</a:t>
            </a:r>
            <a:r>
              <a:rPr lang="en-US" altLang="zh-TW" sz="2000" dirty="0"/>
              <a:t>:70</a:t>
            </a:r>
          </a:p>
          <a:p>
            <a:r>
              <a:rPr lang="zh-TW" altLang="en-US" sz="2000" dirty="0"/>
              <a:t>速度</a:t>
            </a:r>
            <a:r>
              <a:rPr lang="en-US" altLang="zh-TW" sz="2000" dirty="0"/>
              <a:t>:3.5</a:t>
            </a:r>
            <a:endParaRPr lang="zh-TW" altLang="en-US" sz="2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6" y="1412776"/>
            <a:ext cx="1254215" cy="140401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563925" y="1412776"/>
            <a:ext cx="1256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小</a:t>
            </a:r>
            <a:r>
              <a:rPr lang="zh-TW" altLang="en-US" sz="2000" dirty="0" smtClean="0"/>
              <a:t>雞</a:t>
            </a:r>
            <a:endParaRPr lang="en-US" altLang="zh-TW" sz="2000" dirty="0" smtClean="0"/>
          </a:p>
          <a:p>
            <a:r>
              <a:rPr lang="zh-TW" altLang="en-US" sz="2000" dirty="0" smtClean="0"/>
              <a:t>血</a:t>
            </a:r>
            <a:r>
              <a:rPr lang="zh-TW" altLang="en-US" sz="2000" dirty="0"/>
              <a:t>量</a:t>
            </a:r>
            <a:r>
              <a:rPr lang="en-US" altLang="zh-TW" sz="2000" dirty="0"/>
              <a:t>:20</a:t>
            </a:r>
          </a:p>
          <a:p>
            <a:r>
              <a:rPr lang="zh-TW" altLang="en-US" sz="2000" dirty="0"/>
              <a:t>速度</a:t>
            </a:r>
            <a:r>
              <a:rPr lang="en-US" altLang="zh-TW" sz="2000" dirty="0"/>
              <a:t>:4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835696" y="260648"/>
            <a:ext cx="52598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dirty="0" smtClean="0"/>
              <a:t>動植物</a:t>
            </a:r>
            <a:endParaRPr lang="zh-TW" altLang="en-US" sz="45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17" y="3429000"/>
            <a:ext cx="3321096" cy="205992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912002" y="3433219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回復花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碰觸便可回復</a:t>
            </a:r>
            <a:r>
              <a:rPr lang="en-US" altLang="zh-TW" sz="2000" dirty="0" smtClean="0"/>
              <a:t>HP</a:t>
            </a:r>
            <a:r>
              <a:rPr lang="zh-TW" altLang="en-US" sz="2000" dirty="0" smtClean="0"/>
              <a:t>：</a:t>
            </a:r>
            <a:r>
              <a:rPr lang="en-US" altLang="zh-TW" sz="2000" dirty="0" smtClean="0"/>
              <a:t>10</a:t>
            </a:r>
            <a:r>
              <a:rPr lang="zh-TW" altLang="en-US" sz="2000" dirty="0" smtClean="0"/>
              <a:t>。</a:t>
            </a:r>
            <a:endParaRPr lang="zh-TW" altLang="en-US" sz="2000" dirty="0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14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3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37" y="2106114"/>
            <a:ext cx="2450893" cy="187739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897" y="2099127"/>
            <a:ext cx="2136517" cy="1884381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2843808" y="260648"/>
            <a:ext cx="30829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300" dirty="0"/>
              <a:t>寶箱</a:t>
            </a:r>
          </a:p>
        </p:txBody>
      </p:sp>
      <p:sp>
        <p:nvSpPr>
          <p:cNvPr id="5" name="向右箭號 4"/>
          <p:cNvSpPr/>
          <p:nvPr/>
        </p:nvSpPr>
        <p:spPr>
          <a:xfrm>
            <a:off x="3630336" y="2826566"/>
            <a:ext cx="1270932" cy="5914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6" name="文字方塊 5"/>
          <p:cNvSpPr txBox="1"/>
          <p:nvPr/>
        </p:nvSpPr>
        <p:spPr>
          <a:xfrm>
            <a:off x="1547664" y="4422221"/>
            <a:ext cx="61163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/>
              <a:t>尋找場景裡三個寶箱，並開啟三個寶箱，觸發勝利條件</a:t>
            </a:r>
            <a:r>
              <a:rPr lang="zh-TW" altLang="en-US" sz="3000" dirty="0" smtClean="0"/>
              <a:t>。如下圖</a:t>
            </a:r>
            <a:endParaRPr lang="en-US" altLang="zh-TW" sz="3000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15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09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79740"/>
            <a:ext cx="5795178" cy="571355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14108" y="548680"/>
            <a:ext cx="1569660" cy="55446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3000" dirty="0" smtClean="0"/>
              <a:t>找到一個寶箱，便會消失一 條金 龍，當消失三條金龍，玩家即可獲取旗子贏得勝利。</a:t>
            </a:r>
            <a:endParaRPr lang="zh-TW" altLang="en-US" sz="300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16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54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04676" y="1372726"/>
            <a:ext cx="249782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dirty="0"/>
              <a:t>死亡畫面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476607" y="1372726"/>
            <a:ext cx="249782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dirty="0"/>
              <a:t>勝利畫面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17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291" y="2505871"/>
            <a:ext cx="3507165" cy="216936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90" y="2505871"/>
            <a:ext cx="4163630" cy="216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6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2" y="1824052"/>
            <a:ext cx="4530650" cy="253769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114026" y="1039711"/>
            <a:ext cx="477543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50" dirty="0"/>
              <a:t>實作畫面圖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312" y="1824053"/>
            <a:ext cx="3820118" cy="3040861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18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31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9" y="926460"/>
            <a:ext cx="3223503" cy="231563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30" y="926460"/>
            <a:ext cx="4419291" cy="237198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268" y="3361364"/>
            <a:ext cx="3546732" cy="2114026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19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25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10148"/>
          </a:xfrm>
        </p:spPr>
        <p:txBody>
          <a:bodyPr/>
          <a:lstStyle/>
          <a:p>
            <a:pPr algn="l"/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專題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內容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6F3C963-96E7-4D98-A3D4-0F6EE5BEEC7B}"/>
              </a:ext>
            </a:extLst>
          </p:cNvPr>
          <p:cNvSpPr txBox="1"/>
          <p:nvPr/>
        </p:nvSpPr>
        <p:spPr>
          <a:xfrm>
            <a:off x="833803" y="1700808"/>
            <a:ext cx="3600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故事劇情</a:t>
            </a:r>
            <a:endParaRPr lang="en-US" altLang="zh-TW" sz="4800" b="1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53C70FB-1C1D-432A-9063-EBA1E77265E7}"/>
              </a:ext>
            </a:extLst>
          </p:cNvPr>
          <p:cNvSpPr txBox="1"/>
          <p:nvPr/>
        </p:nvSpPr>
        <p:spPr>
          <a:xfrm>
            <a:off x="539552" y="2492896"/>
            <a:ext cx="8208912" cy="4556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TW" altLang="zh-TW" sz="3000" b="1" dirty="0"/>
              <a:t>遊戲背景是一名平凡的市民為了名譽而去參加一場試煉，根據資料顯示，這個場景分為三個區域且各隱藏著一個寶箱，每當找到一個寶箱就會解除一層金龍的封印</a:t>
            </a:r>
            <a:r>
              <a:rPr lang="zh-TW" altLang="zh-TW" sz="3000" b="1" dirty="0" smtClean="0"/>
              <a:t>，</a:t>
            </a:r>
            <a:r>
              <a:rPr lang="zh-TW" altLang="en-US" sz="3000" b="1" dirty="0" smtClean="0"/>
              <a:t>最終解開三層封印，</a:t>
            </a:r>
            <a:r>
              <a:rPr lang="zh-TW" altLang="en-US" sz="3000" b="1" dirty="0"/>
              <a:t>並</a:t>
            </a:r>
            <a:r>
              <a:rPr lang="zh-TW" altLang="zh-TW" sz="3000" b="1" dirty="0" smtClean="0"/>
              <a:t>獲取</a:t>
            </a:r>
            <a:r>
              <a:rPr lang="zh-TW" altLang="zh-TW" sz="3000" b="1" dirty="0"/>
              <a:t>封印裡的旗子，即成功挑戰試煉，得到傳奇射手名號。</a:t>
            </a:r>
          </a:p>
          <a:p>
            <a:pPr>
              <a:lnSpc>
                <a:spcPct val="140000"/>
              </a:lnSpc>
            </a:pPr>
            <a:endParaRPr lang="zh-TW" altLang="en-US" sz="3000" b="1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2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03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971600" y="332656"/>
            <a:ext cx="2520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/>
              <a:t>動畫設計</a:t>
            </a:r>
            <a:endParaRPr lang="zh-TW" altLang="en-US" sz="3000" b="1" dirty="0"/>
          </a:p>
        </p:txBody>
      </p:sp>
      <p:pic>
        <p:nvPicPr>
          <p:cNvPr id="3073" name="圖片 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939002"/>
            <a:ext cx="7920881" cy="525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2"/>
          <p:cNvSpPr txBox="1">
            <a:spLocks noChangeArrowheads="1"/>
          </p:cNvSpPr>
          <p:nvPr/>
        </p:nvSpPr>
        <p:spPr bwMode="auto">
          <a:xfrm>
            <a:off x="6012160" y="4725144"/>
            <a:ext cx="1800200" cy="55399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動物動畫</a:t>
            </a:r>
            <a:endParaRPr kumimoji="0" lang="zh-TW" altLang="zh-TW" sz="3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0285" y="38500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70285" y="84220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20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69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0" name="圖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81000"/>
            <a:ext cx="8712968" cy="5496272"/>
          </a:xfrm>
          <a:prstGeom prst="rect">
            <a:avLst/>
          </a:prstGeom>
        </p:spPr>
      </p:pic>
      <p:sp>
        <p:nvSpPr>
          <p:cNvPr id="11" name="文字方塊 2"/>
          <p:cNvSpPr txBox="1">
            <a:spLocks noChangeArrowheads="1"/>
          </p:cNvSpPr>
          <p:nvPr/>
        </p:nvSpPr>
        <p:spPr bwMode="auto">
          <a:xfrm>
            <a:off x="4499992" y="4293096"/>
            <a:ext cx="1979017" cy="55399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zh-TW" sz="30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怪物動畫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21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50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635896" y="196586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zh-TW" sz="3000" b="1" dirty="0"/>
              <a:t>玩家</a:t>
            </a:r>
            <a:r>
              <a:rPr lang="zh-TW" altLang="zh-TW" sz="3000" b="1" dirty="0" smtClean="0"/>
              <a:t>攻擊</a:t>
            </a:r>
            <a:r>
              <a:rPr lang="en-US" altLang="zh-TW" sz="3000" dirty="0" smtClean="0"/>
              <a:t>(</a:t>
            </a:r>
            <a:r>
              <a:rPr lang="zh-TW" altLang="en-US" sz="3000" b="1" dirty="0" smtClean="0"/>
              <a:t>略</a:t>
            </a:r>
            <a:r>
              <a:rPr lang="en-US" altLang="zh-TW" sz="3000" dirty="0" smtClean="0"/>
              <a:t>)</a:t>
            </a:r>
            <a:endParaRPr lang="zh-TW" altLang="zh-TW" sz="3000" b="1" dirty="0"/>
          </a:p>
          <a:p>
            <a:endParaRPr lang="zh-TW" altLang="en-US" sz="3000" b="1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908720"/>
            <a:ext cx="8712968" cy="496855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22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01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63888" y="188640"/>
            <a:ext cx="237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zh-TW" sz="3000" b="1" dirty="0"/>
              <a:t>怪物</a:t>
            </a:r>
            <a:r>
              <a:rPr lang="zh-TW" altLang="zh-TW" sz="3000" b="1" dirty="0" smtClean="0"/>
              <a:t>攻擊</a:t>
            </a:r>
            <a:r>
              <a:rPr lang="en-US" altLang="zh-TW" sz="3000" dirty="0"/>
              <a:t>(</a:t>
            </a:r>
            <a:r>
              <a:rPr lang="zh-TW" altLang="en-US" sz="3000" b="1" dirty="0"/>
              <a:t>略</a:t>
            </a:r>
            <a:r>
              <a:rPr lang="en-US" altLang="zh-TW" sz="3000" dirty="0"/>
              <a:t>)</a:t>
            </a:r>
            <a:endParaRPr lang="zh-TW" altLang="zh-TW" sz="3000" b="1" dirty="0"/>
          </a:p>
          <a:p>
            <a:endParaRPr lang="zh-TW" altLang="en-US" sz="3000" b="1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731521"/>
            <a:ext cx="9036496" cy="3201535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79512" y="3789040"/>
            <a:ext cx="5688632" cy="252028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23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72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851920" y="188640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zh-TW" sz="3000" b="1" dirty="0" smtClean="0"/>
              <a:t>通用血量</a:t>
            </a:r>
            <a:r>
              <a:rPr lang="en-US" altLang="zh-TW" sz="3000" dirty="0"/>
              <a:t>(</a:t>
            </a:r>
            <a:r>
              <a:rPr lang="zh-TW" altLang="en-US" sz="3000" b="1" dirty="0"/>
              <a:t>略</a:t>
            </a:r>
            <a:r>
              <a:rPr lang="en-US" altLang="zh-TW" sz="3000" dirty="0"/>
              <a:t>)</a:t>
            </a:r>
            <a:endParaRPr lang="zh-TW" altLang="zh-TW" sz="3000" b="1" dirty="0" smtClean="0"/>
          </a:p>
          <a:p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87027" y="710472"/>
            <a:ext cx="8928992" cy="3024336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5148064" y="907529"/>
            <a:ext cx="3867955" cy="468171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4" y="3861048"/>
            <a:ext cx="4334480" cy="1638529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24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779912" y="116632"/>
            <a:ext cx="2454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TW" altLang="zh-TW" sz="3000" b="1" dirty="0"/>
              <a:t>寶箱</a:t>
            </a:r>
            <a:r>
              <a:rPr lang="zh-TW" altLang="zh-TW" sz="3000" b="1" dirty="0" smtClean="0"/>
              <a:t>觸發</a:t>
            </a:r>
            <a:r>
              <a:rPr lang="en-US" altLang="zh-TW" sz="3000" dirty="0"/>
              <a:t>(</a:t>
            </a:r>
            <a:r>
              <a:rPr lang="zh-TW" altLang="en-US" sz="3000" b="1" dirty="0"/>
              <a:t>略</a:t>
            </a:r>
            <a:r>
              <a:rPr lang="en-US" altLang="zh-TW" sz="3000" dirty="0"/>
              <a:t>)</a:t>
            </a:r>
            <a:endParaRPr lang="zh-TW" altLang="zh-TW" sz="3000" b="1" dirty="0"/>
          </a:p>
          <a:p>
            <a:pPr algn="ctr"/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8784976" cy="4968552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25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8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D068DB-E7E7-4102-9402-EAA049E131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C8906C-CCD9-4F71-B3DD-BC1331E1A9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0D6F13-628B-4FC4-AD48-A2B64677D0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E61256A-F2A9-4A05-9B10-4C9062B44A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12FC989-0174-4AB4-81D5-ED00D56EC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8" y="459677"/>
            <a:ext cx="5280585" cy="61456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263507-3AEE-4000-B76D-C3E1320C39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710114" y="0"/>
            <a:ext cx="343855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6072663" y="640080"/>
            <a:ext cx="2744435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3800" b="1">
                <a:solidFill>
                  <a:srgbClr val="FFFFFF"/>
                </a:solidFill>
              </a:rPr>
              <a:t>四、專題製作流程圖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FF26C9-F144-4874-B745-B27A211917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7679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26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03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FA23082F-5BF6-4737-9213-219520D2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26" y="404664"/>
            <a:ext cx="7543800" cy="909414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五、工作進度甘特圖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62666"/>
              </p:ext>
            </p:extLst>
          </p:nvPr>
        </p:nvGraphicFramePr>
        <p:xfrm>
          <a:off x="395536" y="2132856"/>
          <a:ext cx="7926136" cy="38164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8109">
                  <a:extLst>
                    <a:ext uri="{9D8B030D-6E8A-4147-A177-3AD203B41FA5}">
                      <a16:colId xmlns:a16="http://schemas.microsoft.com/office/drawing/2014/main" val="2354526132"/>
                    </a:ext>
                  </a:extLst>
                </a:gridCol>
                <a:gridCol w="926861">
                  <a:extLst>
                    <a:ext uri="{9D8B030D-6E8A-4147-A177-3AD203B41FA5}">
                      <a16:colId xmlns:a16="http://schemas.microsoft.com/office/drawing/2014/main" val="4065557446"/>
                    </a:ext>
                  </a:extLst>
                </a:gridCol>
                <a:gridCol w="926861">
                  <a:extLst>
                    <a:ext uri="{9D8B030D-6E8A-4147-A177-3AD203B41FA5}">
                      <a16:colId xmlns:a16="http://schemas.microsoft.com/office/drawing/2014/main" val="693198729"/>
                    </a:ext>
                  </a:extLst>
                </a:gridCol>
                <a:gridCol w="926861">
                  <a:extLst>
                    <a:ext uri="{9D8B030D-6E8A-4147-A177-3AD203B41FA5}">
                      <a16:colId xmlns:a16="http://schemas.microsoft.com/office/drawing/2014/main" val="4189927016"/>
                    </a:ext>
                  </a:extLst>
                </a:gridCol>
                <a:gridCol w="926861">
                  <a:extLst>
                    <a:ext uri="{9D8B030D-6E8A-4147-A177-3AD203B41FA5}">
                      <a16:colId xmlns:a16="http://schemas.microsoft.com/office/drawing/2014/main" val="766537241"/>
                    </a:ext>
                  </a:extLst>
                </a:gridCol>
                <a:gridCol w="926861">
                  <a:extLst>
                    <a:ext uri="{9D8B030D-6E8A-4147-A177-3AD203B41FA5}">
                      <a16:colId xmlns:a16="http://schemas.microsoft.com/office/drawing/2014/main" val="2016231689"/>
                    </a:ext>
                  </a:extLst>
                </a:gridCol>
                <a:gridCol w="926861">
                  <a:extLst>
                    <a:ext uri="{9D8B030D-6E8A-4147-A177-3AD203B41FA5}">
                      <a16:colId xmlns:a16="http://schemas.microsoft.com/office/drawing/2014/main" val="1785771210"/>
                    </a:ext>
                  </a:extLst>
                </a:gridCol>
                <a:gridCol w="926861">
                  <a:extLst>
                    <a:ext uri="{9D8B030D-6E8A-4147-A177-3AD203B41FA5}">
                      <a16:colId xmlns:a16="http://schemas.microsoft.com/office/drawing/2014/main" val="2172272303"/>
                    </a:ext>
                  </a:extLst>
                </a:gridCol>
              </a:tblGrid>
              <a:tr h="646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1000" kern="100" dirty="0" smtClean="0">
                          <a:effectLst/>
                        </a:rPr>
                        <a:t>                              </a:t>
                      </a:r>
                      <a:r>
                        <a:rPr lang="zh-TW" altLang="en-US" sz="1400" kern="100" dirty="0" smtClean="0">
                          <a:effectLst/>
                        </a:rPr>
                        <a:t>月份</a:t>
                      </a:r>
                      <a:endParaRPr lang="zh-TW" sz="14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altLang="zh-TW" sz="1000" kern="100" dirty="0" smtClean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400" kern="100" dirty="0" smtClean="0">
                          <a:effectLst/>
                        </a:rPr>
                        <a:t>工作</a:t>
                      </a:r>
                      <a:r>
                        <a:rPr lang="zh-TW" sz="1400" kern="100" dirty="0">
                          <a:effectLst/>
                        </a:rPr>
                        <a:t>內容</a:t>
                      </a:r>
                      <a:endParaRPr lang="zh-TW" sz="1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</a:t>
                      </a:r>
                      <a:r>
                        <a:rPr lang="zh-TW" sz="2000" kern="100" dirty="0">
                          <a:effectLst/>
                        </a:rPr>
                        <a:t>月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4</a:t>
                      </a:r>
                      <a:r>
                        <a:rPr lang="zh-TW" sz="2000" kern="100" dirty="0">
                          <a:effectLst/>
                        </a:rPr>
                        <a:t>月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r>
                        <a:rPr lang="zh-TW" sz="2000" kern="100" dirty="0">
                          <a:effectLst/>
                        </a:rPr>
                        <a:t>月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6</a:t>
                      </a:r>
                      <a:r>
                        <a:rPr lang="zh-TW" sz="2000" kern="100" dirty="0">
                          <a:effectLst/>
                        </a:rPr>
                        <a:t>月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7</a:t>
                      </a:r>
                      <a:r>
                        <a:rPr lang="zh-TW" sz="2000" kern="100" dirty="0">
                          <a:effectLst/>
                        </a:rPr>
                        <a:t>月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8</a:t>
                      </a:r>
                      <a:r>
                        <a:rPr lang="zh-TW" sz="2000" kern="100" dirty="0">
                          <a:effectLst/>
                        </a:rPr>
                        <a:t>月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9</a:t>
                      </a:r>
                      <a:r>
                        <a:rPr lang="zh-TW" sz="2000" kern="100" dirty="0">
                          <a:effectLst/>
                        </a:rPr>
                        <a:t>月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9348182"/>
                  </a:ext>
                </a:extLst>
              </a:tr>
              <a:tr h="4527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</a:rPr>
                        <a:t>收集資料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800842"/>
                  </a:ext>
                </a:extLst>
              </a:tr>
              <a:tr h="45279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</a:rPr>
                        <a:t>場景製作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770090"/>
                  </a:ext>
                </a:extLst>
              </a:tr>
              <a:tr h="4527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</a:rPr>
                        <a:t>動物製作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547479"/>
                  </a:ext>
                </a:extLst>
              </a:tr>
              <a:tr h="4527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</a:rPr>
                        <a:t>怪物製作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000107"/>
                  </a:ext>
                </a:extLst>
              </a:tr>
              <a:tr h="4527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</a:rPr>
                        <a:t>事件觸發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6681259"/>
                  </a:ext>
                </a:extLst>
              </a:tr>
              <a:tr h="4527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</a:rPr>
                        <a:t>玩家設計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435915"/>
                  </a:ext>
                </a:extLst>
              </a:tr>
              <a:tr h="4527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</a:rPr>
                        <a:t>程式撰寫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V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V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790872"/>
                  </a:ext>
                </a:extLst>
              </a:tr>
            </a:tbl>
          </a:graphicData>
        </a:graphic>
      </p:graphicFrame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27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2959" y="764704"/>
            <a:ext cx="7543800" cy="748455"/>
          </a:xfrm>
        </p:spPr>
        <p:txBody>
          <a:bodyPr>
            <a:normAutofit/>
          </a:bodyPr>
          <a:lstStyle/>
          <a:p>
            <a:pPr algn="l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六、問題與解決方案</a:t>
            </a:r>
            <a:endParaRPr lang="en-US" altLang="zh-TW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0424942-D452-4BE9-8FC9-792DE033FFB4}"/>
              </a:ext>
            </a:extLst>
          </p:cNvPr>
          <p:cNvSpPr txBox="1"/>
          <p:nvPr/>
        </p:nvSpPr>
        <p:spPr>
          <a:xfrm>
            <a:off x="681255" y="1988840"/>
            <a:ext cx="77814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	 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目前遭遇的難題在於遊戲的進行模式，雖然有找到類似的遊戲，但因為剛接觸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VR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這塊領域，還未了解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(VR)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可感應的儀器，加上</a:t>
            </a:r>
            <a:r>
              <a:rPr lang="en-US" altLang="zh-TW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Unity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每年的版本不同，</a:t>
            </a:r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些</a:t>
            </a:r>
            <a:r>
              <a:rPr lang="zh-TW" altLang="en-US" sz="32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程式碼與</a:t>
            </a: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模組無法兼容新的版本。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28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03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100" y="616358"/>
            <a:ext cx="7543800" cy="828641"/>
          </a:xfrm>
        </p:spPr>
        <p:txBody>
          <a:bodyPr>
            <a:normAutofit/>
          </a:bodyPr>
          <a:lstStyle/>
          <a:p>
            <a:pPr algn="l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七、專題製作經費表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6406594"/>
              </p:ext>
            </p:extLst>
          </p:nvPr>
        </p:nvGraphicFramePr>
        <p:xfrm>
          <a:off x="611560" y="1700808"/>
          <a:ext cx="7920880" cy="454083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444988515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851023262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3584142715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1406415579"/>
                    </a:ext>
                  </a:extLst>
                </a:gridCol>
              </a:tblGrid>
              <a:tr h="7252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項目名稱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說明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價錢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臺幣</a:t>
                      </a:r>
                      <a:r>
                        <a:rPr lang="en-US" sz="20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sz="20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元</a:t>
                      </a:r>
                      <a:r>
                        <a:rPr lang="en-US" sz="20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備註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4331674"/>
                  </a:ext>
                </a:extLst>
              </a:tr>
              <a:tr h="10729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個人電腦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專案使用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68000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系上實驗室提供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7554059"/>
                  </a:ext>
                </a:extLst>
              </a:tr>
              <a:tr h="107298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HTC vive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專案使用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25000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系上實驗室提供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8088366"/>
                  </a:ext>
                </a:extLst>
              </a:tr>
              <a:tr h="9443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雜支費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alt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印刷費、文獻書籍、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1000</a:t>
                      </a:r>
                      <a:endParaRPr lang="zh-TW" sz="2000" kern="10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alt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自行負擔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7655008"/>
                  </a:ext>
                </a:extLst>
              </a:tr>
              <a:tr h="725258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共計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 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94000</a:t>
                      </a:r>
                      <a:endParaRPr lang="zh-TW" sz="20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標楷體" panose="03000509000000000000" pitchFamily="65" charset="-12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5134623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29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03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smtClean="0">
                <a:solidFill>
                  <a:srgbClr val="00B0F0"/>
                </a:solidFill>
              </a:rPr>
              <a:t>3</a:t>
            </a:fld>
            <a:endParaRPr lang="zh-TW" altLang="en-US" sz="3000" dirty="0">
              <a:solidFill>
                <a:srgbClr val="00B0F0"/>
              </a:solidFill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764705"/>
            <a:ext cx="5570338" cy="5475423"/>
          </a:xfrm>
        </p:spPr>
      </p:pic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858950" y="161493"/>
            <a:ext cx="7543800" cy="603212"/>
          </a:xfrm>
        </p:spPr>
        <p:txBody>
          <a:bodyPr>
            <a:normAutofit/>
          </a:bodyPr>
          <a:lstStyle/>
          <a:p>
            <a:pPr algn="ctr"/>
            <a:r>
              <a:rPr lang="zh-TW" altLang="en-US" sz="3000" b="1" dirty="0" smtClean="0"/>
              <a:t>遊戲流程圖</a:t>
            </a:r>
            <a:endParaRPr lang="zh-TW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058278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2959" y="574585"/>
            <a:ext cx="7543800" cy="828641"/>
          </a:xfrm>
        </p:spPr>
        <p:txBody>
          <a:bodyPr/>
          <a:lstStyle/>
          <a:p>
            <a:pPr algn="l"/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八、參考資料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2959" y="1845734"/>
            <a:ext cx="7709481" cy="4023360"/>
          </a:xfrm>
        </p:spPr>
        <p:txBody>
          <a:bodyPr>
            <a:normAutofit lnSpcReduction="10000"/>
          </a:bodyPr>
          <a:lstStyle/>
          <a:p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Unity </a:t>
            </a: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教學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  <a:hlinkClick r:id="rId2"/>
            </a:endParaRPr>
          </a:p>
          <a:p>
            <a:r>
              <a:rPr lang="en-US" altLang="zh-TW" sz="1900" dirty="0">
                <a:latin typeface="標楷體" panose="03000509000000000000" pitchFamily="65" charset="-120"/>
                <a:ea typeface="標楷體" panose="03000509000000000000" pitchFamily="65" charset="-120"/>
                <a:hlinkClick r:id="rId2"/>
              </a:rPr>
              <a:t>http://www.mofang.com.tw/unity/?refreshcached=1</a:t>
            </a:r>
            <a:endParaRPr lang="en-US" altLang="zh-TW" sz="1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發射子彈、置入敵人、路徑追蹤、爆炸與水花、       描準器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900" dirty="0"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https://www.youtube.com/watch?v=apNFv3Pxd6E</a:t>
            </a:r>
            <a:endParaRPr lang="en-US" altLang="zh-TW" sz="1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動畫場景基礎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900" dirty="0">
                <a:latin typeface="標楷體" panose="03000509000000000000" pitchFamily="65" charset="-120"/>
                <a:ea typeface="標楷體" panose="03000509000000000000" pitchFamily="65" charset="-120"/>
                <a:hlinkClick r:id="rId4"/>
              </a:rPr>
              <a:t>https://www.youtube.com/watch?v=zNVjukL6cHM</a:t>
            </a:r>
            <a:endParaRPr lang="en-US" altLang="zh-TW" sz="1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角色手部建模</a:t>
            </a:r>
            <a:endParaRPr lang="en-US" altLang="zh-TW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900" dirty="0">
                <a:latin typeface="標楷體" panose="03000509000000000000" pitchFamily="65" charset="-120"/>
                <a:ea typeface="標楷體" panose="03000509000000000000" pitchFamily="65" charset="-120"/>
                <a:hlinkClick r:id="rId5"/>
              </a:rPr>
              <a:t>https://www.youtube.com/watch?v=VMx-_-jSYpQ&amp;t=503s</a:t>
            </a:r>
            <a:endParaRPr lang="en-US" altLang="zh-TW" sz="1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30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03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583121" y="1916832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 smtClean="0"/>
              <a:t>END</a:t>
            </a:r>
          </a:p>
          <a:p>
            <a:pPr algn="ctr"/>
            <a:r>
              <a:rPr lang="zh-TW" altLang="en-US" sz="5000" b="1" dirty="0">
                <a:latin typeface="+mn-ea"/>
              </a:rPr>
              <a:t>謝謝教授們的聆聽</a:t>
            </a:r>
          </a:p>
        </p:txBody>
      </p:sp>
    </p:spTree>
    <p:extLst>
      <p:ext uri="{BB962C8B-B14F-4D97-AF65-F5344CB8AC3E}">
        <p14:creationId xmlns:p14="http://schemas.microsoft.com/office/powerpoint/2010/main" val="2779318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smtClean="0">
                <a:solidFill>
                  <a:srgbClr val="00B0F0"/>
                </a:solidFill>
              </a:rPr>
              <a:t>4</a:t>
            </a:fld>
            <a:endParaRPr lang="zh-TW" altLang="en-US" sz="3000" dirty="0">
              <a:solidFill>
                <a:srgbClr val="00B0F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 idx="4294967295"/>
          </p:nvPr>
        </p:nvSpPr>
        <p:spPr>
          <a:xfrm>
            <a:off x="2987824" y="260648"/>
            <a:ext cx="2827784" cy="405358"/>
          </a:xfrm>
        </p:spPr>
        <p:txBody>
          <a:bodyPr>
            <a:noAutofit/>
          </a:bodyPr>
          <a:lstStyle/>
          <a:p>
            <a:pPr algn="ctr"/>
            <a:r>
              <a:rPr lang="zh-TW" altLang="en-US" sz="3000" b="1" dirty="0" smtClean="0"/>
              <a:t>系統架構圖</a:t>
            </a:r>
            <a:endParaRPr lang="zh-TW" altLang="en-US" sz="3000" b="1" dirty="0"/>
          </a:p>
        </p:txBody>
      </p:sp>
      <p:sp>
        <p:nvSpPr>
          <p:cNvPr id="6" name="圓角矩形 5"/>
          <p:cNvSpPr/>
          <p:nvPr/>
        </p:nvSpPr>
        <p:spPr>
          <a:xfrm>
            <a:off x="179512" y="692696"/>
            <a:ext cx="8712968" cy="5544616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707904" y="764704"/>
            <a:ext cx="1656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傳奇射手</a:t>
            </a:r>
            <a:endParaRPr lang="zh-TW" altLang="en-US" sz="2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322483" y="1241758"/>
            <a:ext cx="1656184" cy="470752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2019500" y="1248127"/>
            <a:ext cx="1656184" cy="470752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3699953" y="1248127"/>
            <a:ext cx="1656184" cy="470752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5397313" y="1248127"/>
            <a:ext cx="1656184" cy="470752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7074025" y="1241758"/>
            <a:ext cx="1656184" cy="470752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77878" y="1393921"/>
            <a:ext cx="1013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500" b="1" dirty="0" smtClean="0"/>
              <a:t>玩家</a:t>
            </a:r>
            <a:endParaRPr lang="zh-TW" altLang="en-US" sz="2500" b="1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580112" y="1417005"/>
            <a:ext cx="1368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b="1" dirty="0"/>
              <a:t>互動系統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3923929" y="1417005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b="1" dirty="0" smtClean="0"/>
              <a:t>NPC</a:t>
            </a:r>
            <a:r>
              <a:rPr lang="zh-TW" altLang="en-US" sz="2200" b="1" dirty="0" smtClean="0"/>
              <a:t>模組</a:t>
            </a:r>
            <a:endParaRPr lang="zh-TW" altLang="en-US" sz="2200" b="1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123728" y="1412776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b="1" dirty="0"/>
              <a:t>場景模組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7236296" y="1417005"/>
            <a:ext cx="1368152" cy="43088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200" b="1" dirty="0"/>
              <a:t>操作</a:t>
            </a:r>
            <a:r>
              <a:rPr lang="zh-TW" altLang="en-US" sz="2200" b="1" dirty="0" smtClean="0"/>
              <a:t>系統</a:t>
            </a:r>
            <a:endParaRPr lang="zh-TW" altLang="en-US" sz="2200" b="1" dirty="0"/>
          </a:p>
        </p:txBody>
      </p:sp>
      <p:sp>
        <p:nvSpPr>
          <p:cNvPr id="18" name="圓角矩形 17"/>
          <p:cNvSpPr/>
          <p:nvPr/>
        </p:nvSpPr>
        <p:spPr>
          <a:xfrm>
            <a:off x="677878" y="2073302"/>
            <a:ext cx="1013184" cy="792088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角矩形 18"/>
          <p:cNvSpPr/>
          <p:nvPr/>
        </p:nvSpPr>
        <p:spPr>
          <a:xfrm>
            <a:off x="2301212" y="1988840"/>
            <a:ext cx="1013184" cy="792088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圓角矩形 19"/>
          <p:cNvSpPr/>
          <p:nvPr/>
        </p:nvSpPr>
        <p:spPr>
          <a:xfrm>
            <a:off x="2301212" y="2933328"/>
            <a:ext cx="1013184" cy="792088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圓角矩形 20"/>
          <p:cNvSpPr/>
          <p:nvPr/>
        </p:nvSpPr>
        <p:spPr>
          <a:xfrm>
            <a:off x="2301118" y="3847547"/>
            <a:ext cx="1013184" cy="792088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5718813" y="1988840"/>
            <a:ext cx="1013184" cy="792088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7413780" y="1899436"/>
            <a:ext cx="1013184" cy="792088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 23"/>
          <p:cNvSpPr/>
          <p:nvPr/>
        </p:nvSpPr>
        <p:spPr>
          <a:xfrm>
            <a:off x="7421204" y="2977068"/>
            <a:ext cx="1013184" cy="792088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圓角矩形 24"/>
          <p:cNvSpPr/>
          <p:nvPr/>
        </p:nvSpPr>
        <p:spPr>
          <a:xfrm>
            <a:off x="4021453" y="1892426"/>
            <a:ext cx="1013184" cy="2488720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4021453" y="4455871"/>
            <a:ext cx="1013184" cy="1489173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751804" y="2204864"/>
            <a:ext cx="8653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血量</a:t>
            </a:r>
            <a:endParaRPr lang="zh-TW" altLang="en-US" sz="2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375138" y="2146357"/>
            <a:ext cx="8653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都市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2382836" y="3068960"/>
            <a:ext cx="8653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鄉村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2414926" y="3978817"/>
            <a:ext cx="8653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森林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5831521" y="2146357"/>
            <a:ext cx="8653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碰撞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495130" y="2049943"/>
            <a:ext cx="8653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移動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7487706" y="3134585"/>
            <a:ext cx="8653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攻擊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4095379" y="1811416"/>
            <a:ext cx="8653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怪物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4103330" y="4381146"/>
            <a:ext cx="8653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動物</a:t>
            </a:r>
          </a:p>
        </p:txBody>
      </p:sp>
      <p:sp>
        <p:nvSpPr>
          <p:cNvPr id="36" name="圓角矩形 35"/>
          <p:cNvSpPr/>
          <p:nvPr/>
        </p:nvSpPr>
        <p:spPr>
          <a:xfrm>
            <a:off x="4211960" y="4858200"/>
            <a:ext cx="648072" cy="30153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角矩形 36"/>
          <p:cNvSpPr/>
          <p:nvPr/>
        </p:nvSpPr>
        <p:spPr>
          <a:xfrm>
            <a:off x="4211960" y="5217494"/>
            <a:ext cx="648072" cy="30153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圓角矩形 37"/>
          <p:cNvSpPr/>
          <p:nvPr/>
        </p:nvSpPr>
        <p:spPr>
          <a:xfrm>
            <a:off x="4204009" y="5564413"/>
            <a:ext cx="648072" cy="301533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圓角矩形 38"/>
          <p:cNvSpPr/>
          <p:nvPr/>
        </p:nvSpPr>
        <p:spPr>
          <a:xfrm>
            <a:off x="4140594" y="2246946"/>
            <a:ext cx="776007" cy="561484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圓角矩形 39"/>
          <p:cNvSpPr/>
          <p:nvPr/>
        </p:nvSpPr>
        <p:spPr>
          <a:xfrm>
            <a:off x="4140594" y="2852936"/>
            <a:ext cx="790804" cy="454552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圓角矩形 40"/>
          <p:cNvSpPr/>
          <p:nvPr/>
        </p:nvSpPr>
        <p:spPr>
          <a:xfrm>
            <a:off x="4145546" y="3373112"/>
            <a:ext cx="771055" cy="47443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圓角矩形 41"/>
          <p:cNvSpPr/>
          <p:nvPr/>
        </p:nvSpPr>
        <p:spPr>
          <a:xfrm>
            <a:off x="4145546" y="3933057"/>
            <a:ext cx="771055" cy="347294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4210942" y="4790401"/>
            <a:ext cx="732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小狗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4184423" y="5151701"/>
            <a:ext cx="732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小貓</a:t>
            </a:r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4184423" y="5530514"/>
            <a:ext cx="732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小雞</a:t>
            </a:r>
            <a:endParaRPr lang="zh-TW" altLang="en-US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4145546" y="2235300"/>
            <a:ext cx="732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無腳大象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4082472" y="2899683"/>
            <a:ext cx="872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/>
              <a:t>搖擺兔</a:t>
            </a:r>
            <a:endParaRPr lang="zh-TW" altLang="en-US" sz="16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4099655" y="3426242"/>
            <a:ext cx="872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/>
              <a:t>標靶熊</a:t>
            </a:r>
            <a:endParaRPr lang="zh-TW" altLang="en-US" sz="16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4099161" y="3933057"/>
            <a:ext cx="872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/>
              <a:t>苦力怕</a:t>
            </a:r>
          </a:p>
        </p:txBody>
      </p:sp>
    </p:spTree>
    <p:extLst>
      <p:ext uri="{BB962C8B-B14F-4D97-AF65-F5344CB8AC3E}">
        <p14:creationId xmlns:p14="http://schemas.microsoft.com/office/powerpoint/2010/main" val="289067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2483768" y="260648"/>
            <a:ext cx="3069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/>
              <a:t>場景俯瞰圖</a:t>
            </a:r>
            <a:endParaRPr lang="en-US" altLang="zh-TW" sz="3000" b="1" dirty="0" smtClean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40448"/>
            <a:ext cx="6370038" cy="521557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4725144"/>
            <a:ext cx="1505160" cy="924054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5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51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53ED74-7FB1-4856-8588-CCACB9C6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76672"/>
            <a:ext cx="7543800" cy="828641"/>
          </a:xfrm>
        </p:spPr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都市區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2DF2B95-5130-467E-BA54-6596943A3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44824"/>
            <a:ext cx="8283298" cy="432048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6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42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5F0FEB-8EDE-43C2-8F01-81C524986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404664"/>
            <a:ext cx="7543800" cy="900649"/>
          </a:xfrm>
        </p:spPr>
        <p:txBody>
          <a:bodyPr/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鄉村區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3A9787-A55B-48A2-9B30-0EA8ABABB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6" y="1772816"/>
            <a:ext cx="8964488" cy="422207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7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0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4992E722-EACC-4D36-A237-A3238EE796EF}"/>
              </a:ext>
            </a:extLst>
          </p:cNvPr>
          <p:cNvSpPr txBox="1"/>
          <p:nvPr/>
        </p:nvSpPr>
        <p:spPr>
          <a:xfrm>
            <a:off x="827584" y="54868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森林區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941D39B0-5FC2-4105-92B7-BBDBCAA55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8496943" cy="3960440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8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03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838140"/>
          </a:xfrm>
        </p:spPr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玩家操作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2959" y="1845734"/>
            <a:ext cx="7709481" cy="402336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右手把</a:t>
            </a:r>
            <a:r>
              <a:rPr lang="en-US" altLang="zh-TW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zh-TW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玩家</a:t>
            </a:r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以右手把操控準心瞄準</a:t>
            </a:r>
            <a:r>
              <a:rPr lang="zh-TW" altLang="zh-TW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怪物</a:t>
            </a:r>
            <a:r>
              <a:rPr lang="zh-TW" altLang="zh-TW" sz="30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射擊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左手把</a:t>
            </a:r>
            <a:r>
              <a:rPr lang="en-US" altLang="zh-TW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有兩</a:t>
            </a:r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種</a:t>
            </a:r>
            <a:r>
              <a:rPr lang="zh-TW" altLang="zh-TW" sz="3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移動</a:t>
            </a:r>
            <a:r>
              <a:rPr lang="zh-TW" altLang="en-US" sz="3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方式</a:t>
            </a:r>
            <a:r>
              <a:rPr lang="zh-TW" altLang="zh-TW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一種為</a:t>
            </a:r>
            <a:r>
              <a:rPr lang="zh-TW" altLang="zh-TW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畫面</a:t>
            </a:r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中呈現拋物線顯示傳送點，</a:t>
            </a:r>
            <a:r>
              <a:rPr lang="zh-TW" altLang="zh-TW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玩家可以</a:t>
            </a:r>
            <a:r>
              <a:rPr lang="zh-TW" altLang="en-US" sz="30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瞬移</a:t>
            </a:r>
            <a:r>
              <a:rPr lang="zh-TW" altLang="zh-TW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到任</a:t>
            </a:r>
            <a:r>
              <a:rPr lang="zh-TW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何</a:t>
            </a:r>
            <a:r>
              <a:rPr lang="zh-TW" altLang="zh-TW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目的地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，另一種為觸碰面板，藉此呈現</a:t>
            </a:r>
            <a:r>
              <a:rPr lang="zh-TW" altLang="en-US" sz="30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走路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的移動方式</a:t>
            </a:r>
            <a:r>
              <a:rPr lang="zh-TW" altLang="zh-TW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z="3000" b="1" smtClean="0">
                <a:solidFill>
                  <a:srgbClr val="00B0F0"/>
                </a:solidFill>
              </a:rPr>
              <a:t>9</a:t>
            </a:fld>
            <a:endParaRPr lang="zh-TW" altLang="en-US" sz="3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79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616</Words>
  <Application>Microsoft Office PowerPoint</Application>
  <PresentationFormat>如螢幕大小 (4:3)</PresentationFormat>
  <Paragraphs>248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9" baseType="lpstr">
      <vt:lpstr>微軟正黑體</vt:lpstr>
      <vt:lpstr>新細明體</vt:lpstr>
      <vt:lpstr>標楷體</vt:lpstr>
      <vt:lpstr>Arial</vt:lpstr>
      <vt:lpstr>Calibri</vt:lpstr>
      <vt:lpstr>Calibri Light</vt:lpstr>
      <vt:lpstr>Times New Roman</vt:lpstr>
      <vt:lpstr>回顧</vt:lpstr>
      <vt:lpstr>靜宜大學資訊工程學系 107學年度專題製作初期報告</vt:lpstr>
      <vt:lpstr>專題內容</vt:lpstr>
      <vt:lpstr>遊戲流程圖</vt:lpstr>
      <vt:lpstr>系統架構圖</vt:lpstr>
      <vt:lpstr>PowerPoint 簡報</vt:lpstr>
      <vt:lpstr>都市區</vt:lpstr>
      <vt:lpstr>鄉村區</vt:lpstr>
      <vt:lpstr>PowerPoint 簡報</vt:lpstr>
      <vt:lpstr>玩家操作</vt:lpstr>
      <vt:lpstr>操作畫面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四、專題製作流程圖</vt:lpstr>
      <vt:lpstr>五、工作進度甘特圖</vt:lpstr>
      <vt:lpstr>六、問題與解決方案</vt:lpstr>
      <vt:lpstr>七、專題製作經費表</vt:lpstr>
      <vt:lpstr>八、參考資料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靜宜大學資訊工程學系 107學年度專題製作初期報告</dc:title>
  <dc:creator>lab507</dc:creator>
  <cp:lastModifiedBy>user</cp:lastModifiedBy>
  <cp:revision>37</cp:revision>
  <dcterms:created xsi:type="dcterms:W3CDTF">2019-05-03T09:12:21Z</dcterms:created>
  <dcterms:modified xsi:type="dcterms:W3CDTF">2019-11-26T08:50:06Z</dcterms:modified>
</cp:coreProperties>
</file>